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9"/>
  </p:notesMasterIdLst>
  <p:sldIdLst>
    <p:sldId id="266" r:id="rId3"/>
    <p:sldId id="260" r:id="rId4"/>
    <p:sldId id="264" r:id="rId5"/>
    <p:sldId id="263" r:id="rId6"/>
    <p:sldId id="265" r:id="rId7"/>
    <p:sldId id="25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redith Emmett" initials="ME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1598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F3970-486D-9240-A18B-7A8DD5009453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EEA20-CA9A-D84F-9FE9-F7001D9BE1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9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EEA20-CA9A-D84F-9FE9-F7001D9BE10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976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6EC6-B07F-4909-9668-2ADE54DCECA1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1907-66E3-9E40-9597-B23B618C6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51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74B0-ACE3-4A75-AEF5-15DEB9B54FEA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1907-66E3-9E40-9597-B23B618C6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9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79736-92CB-4DB7-8047-56F6E023AD6D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1907-66E3-9E40-9597-B23B618C6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564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748E-F096-43C6-AA97-C53F59F297C9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5/21/2020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8103-8F90-6347-9EBD-F0677A0B273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4045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D22B-AFCB-4BC3-BF92-AA485B9E17F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5/21/2020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8103-8F90-6347-9EBD-F0677A0B273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1595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0DF7-E977-49D1-8315-9858583B9692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5/21/2020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8103-8F90-6347-9EBD-F0677A0B273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1655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A306-973D-449D-86D2-8C1F813AFC1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5/21/2020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8103-8F90-6347-9EBD-F0677A0B273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6260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D967-4832-42F5-9252-24310A42F736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5/21/2020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8103-8F90-6347-9EBD-F0677A0B273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9193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D9C5B-1983-4D2A-ACE1-5D4297094F1F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5/21/2020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8103-8F90-6347-9EBD-F0677A0B273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1135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A46E-FCB9-42B3-8431-FDA6C9DFB553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5/21/2020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8103-8F90-6347-9EBD-F0677A0B273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1400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88C4-3349-43AF-B589-BABFAB2EB5D6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5/21/2020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8103-8F90-6347-9EBD-F0677A0B273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8104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9C509-6FB1-435D-BE14-DCDDE9532B82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1907-66E3-9E40-9597-B23B618C6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094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C75E-0B8B-4C7D-85E2-A5C839C6EF6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5/21/2020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8103-8F90-6347-9EBD-F0677A0B273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41817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CADD3-26F7-4CEB-BA35-801EEF6A67D5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5/21/2020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8103-8F90-6347-9EBD-F0677A0B273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02990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6BCF8-8088-40B4-AF5F-E751EED4D95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5/21/2020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8103-8F90-6347-9EBD-F0677A0B273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5506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5B49-08B8-4E9C-88BA-FEF71A5976FA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1907-66E3-9E40-9597-B23B618C6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0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F559-E629-4992-82AD-215284E5E333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1907-66E3-9E40-9597-B23B618C6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8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460D-FC4B-4D75-8125-0838B8F4DFFE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1907-66E3-9E40-9597-B23B618C6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40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A470-317A-415E-934D-1AF72808D1D8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1907-66E3-9E40-9597-B23B618C6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14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5B83-DD0E-4925-9D8B-C3795D18E4BF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1907-66E3-9E40-9597-B23B618C6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19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EB6F-F8AF-424A-8664-403E91972FB8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1907-66E3-9E40-9597-B23B618C6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229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7394-7C67-458B-AEA8-E39647769E0C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1907-66E3-9E40-9597-B23B618C6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69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C588B-51FA-4142-BC18-D6AFB138CB8A}" type="datetime1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01907-66E3-9E40-9597-B23B618C6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574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635E7-716E-4135-A0DB-E120EDEA96A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5/21/2020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98103-8F90-6347-9EBD-F0677A0B273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49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apezoid 4"/>
          <p:cNvSpPr/>
          <p:nvPr/>
        </p:nvSpPr>
        <p:spPr>
          <a:xfrm rot="5400000">
            <a:off x="2548737" y="2995235"/>
            <a:ext cx="6172200" cy="1371599"/>
          </a:xfrm>
          <a:prstGeom prst="trapezoid">
            <a:avLst>
              <a:gd name="adj" fmla="val 64276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49037" y="2718557"/>
            <a:ext cx="1371600" cy="1842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1200" b="1" dirty="0">
                <a:solidFill>
                  <a:srgbClr val="FFFFFF"/>
                </a:solidFill>
                <a:latin typeface="Helvetica"/>
                <a:cs typeface="Helvetica"/>
              </a:rPr>
              <a:t>An affordable, comprehensive, high quality SYSTEM of</a:t>
            </a:r>
            <a:br>
              <a:rPr lang="en-US" sz="1200" b="1" dirty="0">
                <a:solidFill>
                  <a:srgbClr val="FFFFFF"/>
                </a:solidFill>
                <a:latin typeface="Helvetica"/>
                <a:cs typeface="Helvetica"/>
              </a:rPr>
            </a:br>
            <a:r>
              <a:rPr lang="en-US" sz="1200" b="1" dirty="0">
                <a:solidFill>
                  <a:srgbClr val="FFFFFF"/>
                </a:solidFill>
                <a:latin typeface="Helvetica"/>
                <a:cs typeface="Helvetica"/>
              </a:rPr>
              <a:t>early childhood development and learning</a:t>
            </a: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rapezoid 7"/>
          <p:cNvSpPr/>
          <p:nvPr/>
        </p:nvSpPr>
        <p:spPr>
          <a:xfrm rot="5400000">
            <a:off x="4866505" y="2999234"/>
            <a:ext cx="4343400" cy="1371600"/>
          </a:xfrm>
          <a:prstGeom prst="trapezoid">
            <a:avLst>
              <a:gd name="adj" fmla="val 66255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2405" y="2370477"/>
            <a:ext cx="1074614" cy="1842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1200" b="1" dirty="0">
                <a:solidFill>
                  <a:srgbClr val="FFFFFF"/>
                </a:solidFill>
                <a:latin typeface="Helvetica"/>
                <a:cs typeface="Helvetica"/>
              </a:rPr>
              <a:t>FAMILIES are supported to help</a:t>
            </a:r>
            <a:br>
              <a:rPr lang="en-US" sz="1200" b="1" dirty="0">
                <a:solidFill>
                  <a:srgbClr val="FFFFFF"/>
                </a:solidFill>
                <a:latin typeface="Helvetica"/>
                <a:cs typeface="Helvetica"/>
              </a:rPr>
            </a:br>
            <a:r>
              <a:rPr lang="en-US" sz="1200" b="1" dirty="0">
                <a:solidFill>
                  <a:srgbClr val="FFFFFF"/>
                </a:solidFill>
                <a:latin typeface="Helvetica"/>
                <a:cs typeface="Helvetica"/>
              </a:rPr>
              <a:t>their children thrive</a:t>
            </a: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095700" y="2704108"/>
            <a:ext cx="1828800" cy="18288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prstClr val="white"/>
                </a:solidFill>
                <a:latin typeface="Helvetica"/>
                <a:cs typeface="Helvetica"/>
              </a:rPr>
              <a:t>The CHILDREN of Winston-Salem and Forsyth County succeed in school and life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541112" y="598934"/>
            <a:ext cx="2371782" cy="914400"/>
            <a:chOff x="2541112" y="598934"/>
            <a:chExt cx="2371782" cy="914400"/>
          </a:xfrm>
        </p:grpSpPr>
        <p:sp>
          <p:nvSpPr>
            <p:cNvPr id="12" name="Rectangle 11"/>
            <p:cNvSpPr/>
            <p:nvPr/>
          </p:nvSpPr>
          <p:spPr>
            <a:xfrm>
              <a:off x="2855494" y="598934"/>
              <a:ext cx="2057400" cy="9144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50" b="1" dirty="0">
                  <a:solidFill>
                    <a:prstClr val="white"/>
                  </a:solidFill>
                  <a:latin typeface="Helvetica"/>
                  <a:cs typeface="Helvetica"/>
                </a:rPr>
                <a:t>Families are active partners with the knowledge, skills &amp; resources to support their children to thrive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2243932" y="896114"/>
              <a:ext cx="914400" cy="32004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txBody>
            <a:bodyPr wrap="square" lIns="0" rIns="0" rtlCol="0" anchor="ctr" anchorCtr="0">
              <a:noAutofit/>
            </a:bodyPr>
            <a:lstStyle/>
            <a:p>
              <a:pPr algn="ctr"/>
              <a:r>
                <a:rPr lang="en-US" sz="900" b="1" cap="all" dirty="0">
                  <a:solidFill>
                    <a:prstClr val="white"/>
                  </a:solidFill>
                  <a:latin typeface="Helvetica"/>
                  <a:cs typeface="Helvetica"/>
                </a:rPr>
                <a:t>Families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541112" y="1571695"/>
            <a:ext cx="2371782" cy="914401"/>
            <a:chOff x="2541112" y="1571695"/>
            <a:chExt cx="2371782" cy="914401"/>
          </a:xfrm>
        </p:grpSpPr>
        <p:sp>
          <p:nvSpPr>
            <p:cNvPr id="13" name="Rectangle 12"/>
            <p:cNvSpPr/>
            <p:nvPr/>
          </p:nvSpPr>
          <p:spPr>
            <a:xfrm>
              <a:off x="2855494" y="1571695"/>
              <a:ext cx="2057400" cy="9144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950" b="1" dirty="0">
                <a:solidFill>
                  <a:prstClr val="white"/>
                </a:solidFill>
                <a:latin typeface="Helvetica"/>
                <a:cs typeface="Helvetica"/>
              </a:endParaRPr>
            </a:p>
            <a:p>
              <a:r>
                <a:rPr lang="en-US" sz="950" b="1" dirty="0">
                  <a:solidFill>
                    <a:prstClr val="white"/>
                  </a:solidFill>
                  <a:latin typeface="Helvetica"/>
                  <a:cs typeface="Helvetica"/>
                </a:rPr>
                <a:t>Multiple &amp; coordinated resources &amp; services are available for early childhood care, development  &amp; learning that meet the needs of all families</a:t>
              </a:r>
            </a:p>
            <a:p>
              <a:pPr algn="ctr"/>
              <a:endParaRPr lang="en-US" sz="1000" b="1" dirty="0">
                <a:solidFill>
                  <a:prstClr val="white"/>
                </a:solidFill>
                <a:latin typeface="Helvetica"/>
                <a:cs typeface="Helvetica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2243932" y="1868876"/>
              <a:ext cx="914400" cy="32004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txBody>
            <a:bodyPr wrap="square" lIns="0" rIns="0" rtlCol="0" anchor="ctr" anchorCtr="0">
              <a:noAutofit/>
            </a:bodyPr>
            <a:lstStyle/>
            <a:p>
              <a:pPr algn="ctr"/>
              <a:r>
                <a:rPr lang="en-US" sz="900" b="1" cap="all" dirty="0">
                  <a:solidFill>
                    <a:prstClr val="white"/>
                  </a:solidFill>
                  <a:latin typeface="Helvetica"/>
                  <a:cs typeface="Helvetica"/>
                </a:rPr>
                <a:t> market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097342" y="2538419"/>
            <a:ext cx="2815552" cy="2286001"/>
            <a:chOff x="2097342" y="2538419"/>
            <a:chExt cx="2815552" cy="2286001"/>
          </a:xfrm>
        </p:grpSpPr>
        <p:sp>
          <p:nvSpPr>
            <p:cNvPr id="14" name="Rectangle 13"/>
            <p:cNvSpPr/>
            <p:nvPr/>
          </p:nvSpPr>
          <p:spPr>
            <a:xfrm>
              <a:off x="2398294" y="2538419"/>
              <a:ext cx="2514600" cy="2286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190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137160" bIns="91440" rtlCol="0" anchor="ctr"/>
            <a:lstStyle/>
            <a:p>
              <a:pPr>
                <a:spcAft>
                  <a:spcPts val="300"/>
                </a:spcAft>
              </a:pPr>
              <a:r>
                <a:rPr lang="en-US" sz="950" b="1" dirty="0">
                  <a:solidFill>
                    <a:prstClr val="white"/>
                  </a:solidFill>
                  <a:latin typeface="Helvetica"/>
                  <a:cs typeface="Helvetica"/>
                </a:rPr>
                <a:t>Broad, community commitment flourishes:</a:t>
              </a:r>
            </a:p>
            <a:p>
              <a:pPr marL="171450" indent="-171450">
                <a:spcAft>
                  <a:spcPts val="300"/>
                </a:spcAft>
                <a:buFont typeface="Arial"/>
                <a:buChar char="•"/>
              </a:pPr>
              <a:r>
                <a:rPr lang="en-US" sz="950" b="1" dirty="0">
                  <a:solidFill>
                    <a:prstClr val="white"/>
                  </a:solidFill>
                  <a:latin typeface="Helvetica"/>
                  <a:cs typeface="Helvetica"/>
                </a:rPr>
                <a:t>Dedicated public &amp; private funding for all elements of the system</a:t>
              </a:r>
            </a:p>
            <a:p>
              <a:pPr marL="171450" indent="-171450">
                <a:spcAft>
                  <a:spcPts val="300"/>
                </a:spcAft>
                <a:buFont typeface="Arial"/>
                <a:buChar char="•"/>
              </a:pPr>
              <a:r>
                <a:rPr lang="en-US" sz="950" b="1" dirty="0">
                  <a:solidFill>
                    <a:prstClr val="white"/>
                  </a:solidFill>
                  <a:latin typeface="Helvetica"/>
                  <a:cs typeface="Helvetica"/>
                </a:rPr>
                <a:t>Supportive &amp; coordinated policies &amp; regulations</a:t>
              </a:r>
            </a:p>
            <a:p>
              <a:pPr marL="171450" indent="-171450">
                <a:spcAft>
                  <a:spcPts val="300"/>
                </a:spcAft>
                <a:buFont typeface="Arial"/>
                <a:buChar char="•"/>
              </a:pPr>
              <a:r>
                <a:rPr lang="en-US" sz="950" b="1" dirty="0">
                  <a:solidFill>
                    <a:prstClr val="white"/>
                  </a:solidFill>
                  <a:latin typeface="Helvetica"/>
                  <a:cs typeface="Helvetica"/>
                </a:rPr>
                <a:t>Strong, trusting relationships among all actors, e.g. families, providers, funders, businesses, medical providers, etc.)</a:t>
              </a:r>
            </a:p>
            <a:p>
              <a:pPr marL="171450" indent="-171450">
                <a:spcAft>
                  <a:spcPts val="300"/>
                </a:spcAft>
                <a:buFont typeface="Arial"/>
                <a:buChar char="•"/>
              </a:pPr>
              <a:r>
                <a:rPr lang="en-US" sz="950" b="1" dirty="0">
                  <a:solidFill>
                    <a:prstClr val="white"/>
                  </a:solidFill>
                  <a:latin typeface="Helvetica"/>
                  <a:cs typeface="Helvetica"/>
                </a:rPr>
                <a:t>Connections among early childhood &amp; cradle-to-career systems</a:t>
              </a:r>
            </a:p>
            <a:p>
              <a:pPr algn="ctr"/>
              <a:endParaRPr lang="en-US" sz="1000" b="1" dirty="0">
                <a:solidFill>
                  <a:prstClr val="white"/>
                </a:solidFill>
                <a:latin typeface="Helvetica"/>
                <a:cs typeface="Helvetica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1114362" y="3521400"/>
              <a:ext cx="2286000" cy="32004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txBody>
            <a:bodyPr wrap="square" lIns="0" rIns="0" rtlCol="0" anchor="ctr" anchorCtr="0">
              <a:noAutofit/>
            </a:bodyPr>
            <a:lstStyle/>
            <a:p>
              <a:pPr algn="ctr"/>
              <a:r>
                <a:rPr lang="en-US" sz="900" b="1" cap="all" dirty="0">
                  <a:solidFill>
                    <a:prstClr val="white"/>
                  </a:solidFill>
                  <a:latin typeface="Helvetica"/>
                  <a:cs typeface="Helvetica"/>
                </a:rPr>
                <a:t>Political will &amp; financial resources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522243" y="4875417"/>
            <a:ext cx="2390651" cy="920197"/>
            <a:chOff x="2522243" y="4875417"/>
            <a:chExt cx="2390651" cy="920197"/>
          </a:xfrm>
        </p:grpSpPr>
        <p:sp>
          <p:nvSpPr>
            <p:cNvPr id="16" name="Rectangle 15"/>
            <p:cNvSpPr/>
            <p:nvPr/>
          </p:nvSpPr>
          <p:spPr>
            <a:xfrm>
              <a:off x="2855494" y="4875417"/>
              <a:ext cx="2057400" cy="9144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50" b="1" dirty="0">
                  <a:solidFill>
                    <a:prstClr val="white"/>
                  </a:solidFill>
                  <a:latin typeface="Helvetica"/>
                  <a:cs typeface="Helvetica"/>
                </a:rPr>
                <a:t>Skilled, informed &amp; well-compensated,  workforce to deliver services to families &amp; children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2225063" y="5178394"/>
              <a:ext cx="914400" cy="32004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txBody>
            <a:bodyPr wrap="square" lIns="0" rIns="0" rtlCol="0" anchor="ctr" anchorCtr="0">
              <a:noAutofit/>
            </a:bodyPr>
            <a:lstStyle/>
            <a:p>
              <a:pPr algn="ctr"/>
              <a:r>
                <a:rPr lang="en-US" sz="900" b="1" cap="all" dirty="0">
                  <a:solidFill>
                    <a:prstClr val="white"/>
                  </a:solidFill>
                  <a:latin typeface="Helvetica"/>
                  <a:cs typeface="Helvetica"/>
                </a:rPr>
                <a:t>workforce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540933" y="5842575"/>
            <a:ext cx="2371961" cy="914401"/>
            <a:chOff x="2540933" y="5842575"/>
            <a:chExt cx="2371961" cy="914401"/>
          </a:xfrm>
        </p:grpSpPr>
        <p:sp>
          <p:nvSpPr>
            <p:cNvPr id="15" name="Rectangle 14"/>
            <p:cNvSpPr/>
            <p:nvPr/>
          </p:nvSpPr>
          <p:spPr>
            <a:xfrm>
              <a:off x="2855494" y="5842575"/>
              <a:ext cx="2057400" cy="9144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50" b="1" dirty="0">
                  <a:solidFill>
                    <a:prstClr val="white"/>
                  </a:solidFill>
                  <a:latin typeface="Helvetica"/>
                  <a:cs typeface="Helvetica"/>
                </a:rPr>
                <a:t>Effective methods &amp; resources for understanding &amp; monitoring progress of children &amp; families across settings &amp; disciplines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2243753" y="6139756"/>
              <a:ext cx="914400" cy="32004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txBody>
            <a:bodyPr wrap="square" lIns="0" rIns="0" rtlCol="0" anchor="ctr" anchorCtr="0">
              <a:noAutofit/>
            </a:bodyPr>
            <a:lstStyle/>
            <a:p>
              <a:pPr algn="ctr"/>
              <a:r>
                <a:rPr lang="en-US" sz="900" b="1" cap="all" dirty="0">
                  <a:solidFill>
                    <a:prstClr val="white"/>
                  </a:solidFill>
                  <a:latin typeface="Helvetica"/>
                  <a:cs typeface="Helvetica"/>
                </a:rPr>
                <a:t>Metrics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371680" y="226433"/>
            <a:ext cx="2514600" cy="27699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200" b="1" dirty="0">
                <a:solidFill>
                  <a:srgbClr val="FFFFFF"/>
                </a:solidFill>
                <a:latin typeface="Helvetica"/>
                <a:cs typeface="Helvetica"/>
              </a:rPr>
              <a:t>VISION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40932" y="226433"/>
            <a:ext cx="2371961" cy="276999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200" b="1" dirty="0">
                <a:solidFill>
                  <a:srgbClr val="FFFFFF"/>
                </a:solidFill>
                <a:latin typeface="Helvetica"/>
                <a:cs typeface="Helvetica"/>
              </a:rPr>
              <a:t>ENABLING CONDITIONS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49037" y="226433"/>
            <a:ext cx="1371600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200" b="1" dirty="0">
                <a:solidFill>
                  <a:srgbClr val="FFFFFF"/>
                </a:solidFill>
                <a:latin typeface="Helvetica"/>
                <a:cs typeface="Helvetica"/>
              </a:rPr>
              <a:t>IMPACT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27106" y="226433"/>
            <a:ext cx="2371961" cy="276999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200" b="1" dirty="0">
                <a:solidFill>
                  <a:srgbClr val="FFFFFF"/>
                </a:solidFill>
                <a:latin typeface="Helvetica"/>
                <a:cs typeface="Helvetica"/>
              </a:rPr>
              <a:t>STRATEGIC PRIORITIES</a:t>
            </a:r>
          </a:p>
        </p:txBody>
      </p:sp>
      <p:sp>
        <p:nvSpPr>
          <p:cNvPr id="63" name="Pentagon 62"/>
          <p:cNvSpPr/>
          <p:nvPr/>
        </p:nvSpPr>
        <p:spPr>
          <a:xfrm>
            <a:off x="127105" y="598934"/>
            <a:ext cx="2271189" cy="2048503"/>
          </a:xfrm>
          <a:prstGeom prst="homePlate">
            <a:avLst>
              <a:gd name="adj" fmla="val 18889"/>
            </a:avLst>
          </a:prstGeom>
          <a:solidFill>
            <a:schemeClr val="accent1">
              <a:lumMod val="7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prstClr val="white"/>
                </a:solidFill>
                <a:latin typeface="Helvetica"/>
                <a:cs typeface="Helvetica"/>
              </a:rPr>
              <a:t>Increasing quality early childhood resources &amp; settings, and the ability of families to use these resources effectively.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prstClr val="white"/>
                </a:solidFill>
                <a:latin typeface="Helvetica"/>
                <a:cs typeface="Helvetica"/>
              </a:rPr>
              <a:t>Early intervention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prstClr val="white"/>
                </a:solidFill>
                <a:latin typeface="Helvetica"/>
                <a:cs typeface="Helvetica"/>
              </a:rPr>
              <a:t>Accessible and affordable, high quality early care, development &amp; education settings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prstClr val="white"/>
                </a:solidFill>
                <a:latin typeface="Helvetica"/>
                <a:cs typeface="Helvetica"/>
              </a:rPr>
              <a:t>Family support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prstClr val="white"/>
                </a:solidFill>
                <a:latin typeface="Helvetica"/>
                <a:cs typeface="Helvetica"/>
              </a:rPr>
              <a:t>Family literacy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prstClr val="white"/>
                </a:solidFill>
                <a:latin typeface="Helvetica"/>
                <a:cs typeface="Helvetica"/>
              </a:rPr>
              <a:t>Resource and referral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prstClr val="white"/>
                </a:solidFill>
                <a:latin typeface="Helvetica"/>
                <a:cs typeface="Helvetica"/>
              </a:rPr>
              <a:t>Family health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50" dirty="0">
                <a:solidFill>
                  <a:prstClr val="white"/>
                </a:solidFill>
                <a:latin typeface="Helvetica"/>
                <a:cs typeface="Helvetica"/>
              </a:rPr>
              <a:t>Community outreach &amp; education</a:t>
            </a:r>
          </a:p>
        </p:txBody>
      </p:sp>
      <p:sp>
        <p:nvSpPr>
          <p:cNvPr id="64" name="Pentagon 63"/>
          <p:cNvSpPr/>
          <p:nvPr/>
        </p:nvSpPr>
        <p:spPr>
          <a:xfrm>
            <a:off x="127106" y="2727107"/>
            <a:ext cx="1911244" cy="1834416"/>
          </a:xfrm>
          <a:prstGeom prst="homePlate">
            <a:avLst>
              <a:gd name="adj" fmla="val 19126"/>
            </a:avLst>
          </a:prstGeom>
          <a:solidFill>
            <a:schemeClr val="accent1">
              <a:lumMod val="7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prstClr val="white"/>
                </a:solidFill>
                <a:latin typeface="Helvetica"/>
                <a:cs typeface="Helvetica"/>
              </a:rPr>
              <a:t>Mobilizing &amp; connecting resources &amp; support for the early childhood care, development &amp; learning system </a:t>
            </a:r>
          </a:p>
          <a:p>
            <a:pPr marL="171450" indent="-171450">
              <a:buFont typeface="Arial"/>
              <a:buChar char="•"/>
            </a:pPr>
            <a:r>
              <a:rPr lang="en-US" sz="750" dirty="0">
                <a:solidFill>
                  <a:prstClr val="white"/>
                </a:solidFill>
                <a:latin typeface="Helvetica"/>
                <a:cs typeface="Helvetica"/>
              </a:rPr>
              <a:t>Accountable funding</a:t>
            </a:r>
          </a:p>
          <a:p>
            <a:pPr marL="171450" indent="-171450">
              <a:buFont typeface="Arial"/>
              <a:buChar char="•"/>
            </a:pPr>
            <a:r>
              <a:rPr lang="en-US" sz="750" dirty="0">
                <a:solidFill>
                  <a:prstClr val="white"/>
                </a:solidFill>
                <a:latin typeface="Helvetica"/>
                <a:cs typeface="Helvetica"/>
              </a:rPr>
              <a:t>Civic &amp; public education</a:t>
            </a:r>
          </a:p>
          <a:p>
            <a:pPr marL="171450" indent="-171450">
              <a:buFont typeface="Arial"/>
              <a:buChar char="•"/>
            </a:pPr>
            <a:r>
              <a:rPr lang="en-US" sz="750" dirty="0">
                <a:solidFill>
                  <a:prstClr val="white"/>
                </a:solidFill>
                <a:latin typeface="Helvetica"/>
                <a:cs typeface="Helvetica"/>
              </a:rPr>
              <a:t>Convening &amp; partnering in program &amp; policy initiatives</a:t>
            </a:r>
          </a:p>
          <a:p>
            <a:pPr marL="171450" indent="-171450">
              <a:buFont typeface="Arial"/>
              <a:buChar char="•"/>
            </a:pPr>
            <a:r>
              <a:rPr lang="en-US" sz="750" dirty="0">
                <a:solidFill>
                  <a:prstClr val="white"/>
                </a:solidFill>
                <a:latin typeface="Helvetica"/>
                <a:cs typeface="Helvetica"/>
              </a:rPr>
              <a:t>Developing resources</a:t>
            </a:r>
          </a:p>
        </p:txBody>
      </p:sp>
      <p:sp>
        <p:nvSpPr>
          <p:cNvPr id="2" name="Pentagon 1"/>
          <p:cNvSpPr/>
          <p:nvPr/>
        </p:nvSpPr>
        <p:spPr>
          <a:xfrm>
            <a:off x="127105" y="4630516"/>
            <a:ext cx="2194676" cy="2111072"/>
          </a:xfrm>
          <a:prstGeom prst="homePlate">
            <a:avLst>
              <a:gd name="adj" fmla="val 18889"/>
            </a:avLst>
          </a:prstGeom>
          <a:solidFill>
            <a:schemeClr val="accent1">
              <a:lumMod val="7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dirty="0">
                <a:solidFill>
                  <a:prstClr val="white"/>
                </a:solidFill>
                <a:latin typeface="Helvetica"/>
                <a:cs typeface="Helvetica"/>
              </a:rPr>
              <a:t>Improving business &amp; educational practices in early care, development, or education settings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prstClr val="white"/>
                </a:solidFill>
                <a:latin typeface="Helvetica"/>
                <a:cs typeface="Helvetica"/>
              </a:rPr>
              <a:t>Educator &amp; administrator support, e.g., professional &amp; leadership development, coaching &amp; mentoring, support for wages &amp; benefits; education scholarships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prstClr val="white"/>
                </a:solidFill>
                <a:latin typeface="Helvetica"/>
                <a:cs typeface="Helvetica"/>
              </a:rPr>
              <a:t>Support for increasing star-ratings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prstClr val="white"/>
                </a:solidFill>
                <a:latin typeface="Helvetica"/>
                <a:cs typeface="Helvetica"/>
              </a:rPr>
              <a:t>Allied professional coaching and training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prstClr val="white"/>
                </a:solidFill>
                <a:latin typeface="Helvetica"/>
                <a:cs typeface="Helvetica"/>
              </a:rPr>
              <a:t>Information technology, reporting systems, quality assurance, and data support</a:t>
            </a:r>
            <a:endParaRPr lang="en-US" sz="100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3" name="Picture 2" descr="smart-start-logo-600p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700" y="5795614"/>
            <a:ext cx="1787101" cy="80717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927D-BC17-48F0-A1A6-C0C5C498249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5/21/2020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8103-8F90-6347-9EBD-F0677A0B273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685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63" grpId="0" animBg="1"/>
      <p:bldP spid="64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9283" y="317467"/>
            <a:ext cx="8229600" cy="1018735"/>
          </a:xfrm>
        </p:spPr>
        <p:txBody>
          <a:bodyPr>
            <a:noAutofit/>
          </a:bodyPr>
          <a:lstStyle/>
          <a:p>
            <a:pPr algn="l">
              <a:spcAft>
                <a:spcPts val="600"/>
              </a:spcAft>
            </a:pPr>
            <a:r>
              <a:rPr lang="en-US" sz="2400" b="1" dirty="0">
                <a:solidFill>
                  <a:schemeClr val="accent5"/>
                </a:solidFill>
              </a:rPr>
              <a:t>FAMILY ENGAGEMENT</a:t>
            </a:r>
            <a:br>
              <a:rPr lang="en-US" sz="2400" b="1" dirty="0">
                <a:solidFill>
                  <a:schemeClr val="accent5"/>
                </a:solidFill>
              </a:rPr>
            </a:br>
            <a:r>
              <a:rPr lang="en-US" sz="1600" b="1" dirty="0">
                <a:solidFill>
                  <a:schemeClr val="accent5"/>
                </a:solidFill>
              </a:rPr>
              <a:t>Facilitate the engagement of families and ease of access for families to early childhood resources and services that meet their needs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139645"/>
              </p:ext>
            </p:extLst>
          </p:nvPr>
        </p:nvGraphicFramePr>
        <p:xfrm>
          <a:off x="419283" y="1336202"/>
          <a:ext cx="8229600" cy="53863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47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STRATEGIC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</a:rPr>
                        <a:t> ACTIONS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2021 TARGETS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9448">
                <a:tc rowSpan="3">
                  <a:txBody>
                    <a:bodyPr/>
                    <a:lstStyle/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/>
                        <a:tabLst/>
                        <a:defRPr/>
                      </a:pPr>
                      <a:r>
                        <a:rPr lang="en-US" sz="1100" baseline="0" dirty="0">
                          <a:solidFill>
                            <a:schemeClr val="accent1"/>
                          </a:solidFill>
                        </a:rPr>
                        <a:t>Continue to coordinate and subcontract high quality, evidence-based programs and activities that meet the needs of families with children </a:t>
                      </a:r>
                      <a:r>
                        <a:rPr lang="en-US" sz="1100" i="0" baseline="0" dirty="0">
                          <a:solidFill>
                            <a:schemeClr val="accent1"/>
                          </a:solidFill>
                        </a:rPr>
                        <a:t>birth to 8 </a:t>
                      </a:r>
                      <a:r>
                        <a:rPr lang="en-US" sz="1100" baseline="0" dirty="0">
                          <a:solidFill>
                            <a:schemeClr val="accent1"/>
                          </a:solidFill>
                        </a:rPr>
                        <a:t>in Forsyth County,  with a priority on children birth to 5 years, such as Reach Out and Read, childcare scholarships and subsidies, emergency child care, etc.</a:t>
                      </a:r>
                    </a:p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/>
                        <a:tabLst/>
                        <a:defRPr/>
                      </a:pPr>
                      <a:r>
                        <a:rPr lang="en-US" sz="1100" baseline="0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Streamline the process for parents to apply for childcare subsidies; consider the viability of using technology to facilitate the process for both families and providers.</a:t>
                      </a:r>
                    </a:p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/>
                        <a:tabLst/>
                        <a:defRPr/>
                      </a:pPr>
                      <a:r>
                        <a:rPr lang="en-US" sz="1100" baseline="0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Develop and continuously refine a set of family-friendly communication strategies and tools to effectively reach and engage parents (e.g., a community calendar of family activities, participation in community events,  parent testimonials, social media, apps, flyers, etc.).</a:t>
                      </a:r>
                    </a:p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/>
                        <a:tabLst/>
                        <a:defRPr/>
                      </a:pPr>
                      <a:r>
                        <a:rPr lang="en-US" sz="1100" i="0" baseline="0" dirty="0">
                          <a:solidFill>
                            <a:schemeClr val="accent1"/>
                          </a:solidFill>
                        </a:rPr>
                        <a:t>Develop, equip, and mobilize a corps of parent volunteers to  lend parental voice and perspective to program and policy decisions.</a:t>
                      </a:r>
                    </a:p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/>
                        <a:tabLst/>
                        <a:defRPr/>
                      </a:pPr>
                      <a:r>
                        <a:rPr lang="en-US" sz="1100" baseline="0" dirty="0">
                          <a:solidFill>
                            <a:schemeClr val="accent1"/>
                          </a:solidFill>
                        </a:rPr>
                        <a:t>Continue to deepen the capacity of staff to effectively engage families through Touchpoints, Bridges, and other trainings.</a:t>
                      </a:r>
                      <a:endParaRPr lang="en-US" sz="1100" i="1" baseline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lvl="0" indent="-228600">
                        <a:spcBef>
                          <a:spcPts val="1200"/>
                        </a:spcBef>
                        <a:buClr>
                          <a:schemeClr val="accent4"/>
                        </a:buClr>
                        <a:buFont typeface="+mj-lt"/>
                        <a:buAutoNum type="arabicPeriod"/>
                      </a:pPr>
                      <a:r>
                        <a:rPr lang="en-US" sz="900" b="1" i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Improved</a:t>
                      </a:r>
                      <a:r>
                        <a:rPr lang="en-US" sz="900" b="1" i="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coordination among </a:t>
                      </a:r>
                      <a:r>
                        <a:rPr lang="en-US" sz="900" b="1" i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all subsidized</a:t>
                      </a:r>
                      <a:r>
                        <a:rPr lang="en-US" sz="900" b="1" i="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child care programs in Forsyth County, including </a:t>
                      </a:r>
                      <a:r>
                        <a:rPr lang="en-US" sz="900" b="1" i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DSS,</a:t>
                      </a:r>
                      <a:r>
                        <a:rPr lang="en-US" sz="900" b="1" i="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NC Pre-K, NCPC, Head Start (Family Services), and Title I &amp; EC (WSFCS),  e.g., shared wait list, common consumer education approach, coordinated application, transition of families &amp; children across programs &amp; databases.</a:t>
                      </a:r>
                    </a:p>
                    <a:p>
                      <a:pPr marL="228600" lvl="0" indent="-228600">
                        <a:spcBef>
                          <a:spcPts val="1200"/>
                        </a:spcBef>
                        <a:buClr>
                          <a:schemeClr val="accent4"/>
                        </a:buClr>
                        <a:buFont typeface="+mj-lt"/>
                        <a:buAutoNum type="arabicPeriod"/>
                      </a:pPr>
                      <a:r>
                        <a:rPr lang="en-US" sz="900" b="1" i="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More families contact SSFC for available services. (metric in development)</a:t>
                      </a:r>
                    </a:p>
                    <a:p>
                      <a:pPr marL="228600" lvl="0" indent="-228600">
                        <a:spcBef>
                          <a:spcPts val="1200"/>
                        </a:spcBef>
                        <a:buClrTx/>
                        <a:buFont typeface="+mj-lt"/>
                        <a:buAutoNum type="arabicPeriod"/>
                      </a:pPr>
                      <a:r>
                        <a:rPr lang="en-US" sz="900" b="1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Active parent advisory group routinely </a:t>
                      </a:r>
                      <a:r>
                        <a:rPr lang="en-US" sz="900" b="1" i="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lends parental voice and perspective to program and policy decisions. </a:t>
                      </a:r>
                    </a:p>
                    <a:p>
                      <a:pPr marL="228600" lvl="0" indent="-228600">
                        <a:spcBef>
                          <a:spcPts val="1200"/>
                        </a:spcBef>
                        <a:buClrTx/>
                        <a:buFont typeface="+mj-lt"/>
                        <a:buAutoNum type="arabicPeriod"/>
                      </a:pPr>
                      <a:r>
                        <a:rPr lang="en-US" sz="900" b="1" i="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Dolly Parton Imagination Library program operating in  Forsyth County.</a:t>
                      </a:r>
                    </a:p>
                    <a:p>
                      <a:pPr marL="228600" marR="0" lvl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900" b="1" i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“Getting Ahead in a Just </a:t>
                      </a:r>
                      <a:r>
                        <a:rPr lang="en-US" sz="900" b="1" i="0" dirty="0" err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Gettin</a:t>
                      </a:r>
                      <a:r>
                        <a:rPr lang="en-US" sz="900" b="1" i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’ By World” training series</a:t>
                      </a:r>
                      <a:r>
                        <a:rPr lang="en-US" sz="900" b="1" i="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900" b="1" i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serves up to 24 families per year participating in Family Scholarship, DSS Subsidy, and home visitation programs, etc.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83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ORGANIZATIONAL</a:t>
                      </a:r>
                      <a:r>
                        <a:rPr lang="en-US" sz="1600" b="1" baseline="0" dirty="0">
                          <a:solidFill>
                            <a:srgbClr val="FFFFFF"/>
                          </a:solidFill>
                        </a:rPr>
                        <a:t> OR 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BUDGET IMPLICATIONS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239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1200"/>
                        </a:spcBef>
                        <a:buFont typeface="+mj-lt"/>
                        <a:buAutoNum type="arabicPeriod"/>
                      </a:pPr>
                      <a:r>
                        <a:rPr lang="en-US" sz="11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Cultivate a</a:t>
                      </a:r>
                      <a:r>
                        <a:rPr lang="en-US" sz="1100" baseline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set of partners and resources to explore and test the most effective communication strategies for reaching and engaging families with children birth to age 8</a:t>
                      </a:r>
                    </a:p>
                    <a:p>
                      <a:pPr marL="228600" indent="-228600">
                        <a:spcBef>
                          <a:spcPts val="1200"/>
                        </a:spcBef>
                        <a:buFont typeface="+mj-lt"/>
                        <a:buAutoNum type="arabicPeriod"/>
                      </a:pPr>
                      <a:r>
                        <a:rPr lang="en-US" sz="1100" i="0" baseline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Develop and support a council of parents to advise SSFC on family engagement, communication, program, and policies.</a:t>
                      </a:r>
                    </a:p>
                    <a:p>
                      <a:pPr marL="228600" indent="-228600">
                        <a:spcBef>
                          <a:spcPts val="1200"/>
                        </a:spcBef>
                        <a:buFont typeface="+mj-lt"/>
                        <a:buAutoNum type="arabicPeriod"/>
                      </a:pPr>
                      <a:r>
                        <a:rPr lang="en-US" sz="1100" baseline="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Develop source s of funding to staff and resource family engagement strategies beyond what is covered by </a:t>
                      </a:r>
                      <a:r>
                        <a:rPr lang="en-US" sz="11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NCPC and NC Pre-K</a:t>
                      </a:r>
                      <a:r>
                        <a:rPr lang="en-US" sz="11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.</a:t>
                      </a:r>
                      <a:endParaRPr lang="en-US" sz="1100" baseline="0" dirty="0">
                        <a:solidFill>
                          <a:schemeClr val="accent3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US" sz="1100" baseline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" y="6440873"/>
            <a:ext cx="9144000" cy="365125"/>
          </a:xfrm>
        </p:spPr>
        <p:txBody>
          <a:bodyPr/>
          <a:lstStyle/>
          <a:p>
            <a:r>
              <a:rPr lang="en-US" sz="1000" b="1" dirty="0">
                <a:solidFill>
                  <a:schemeClr val="accent3"/>
                </a:solidFill>
              </a:rPr>
              <a:t>Smart Start of Forsyth County Strategic Direction | 2017 – 2021 | </a:t>
            </a:r>
            <a:fld id="{D13791A7-0739-BB45-BF49-9D02EF7FB91F}" type="slidenum">
              <a:rPr lang="en-US" sz="1000" b="1" smtClean="0">
                <a:solidFill>
                  <a:schemeClr val="accent3"/>
                </a:solidFill>
              </a:rPr>
              <a:pPr/>
              <a:t>2</a:t>
            </a:fld>
            <a:endParaRPr lang="en-US" sz="1000" b="1" dirty="0">
              <a:solidFill>
                <a:schemeClr val="accent3"/>
              </a:solidFill>
            </a:endParaRPr>
          </a:p>
        </p:txBody>
      </p:sp>
      <p:pic>
        <p:nvPicPr>
          <p:cNvPr id="2" name="Picture 1" descr="smart-start-logo-600p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92" y="6170279"/>
            <a:ext cx="1012251" cy="380876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5054"/>
            <a:ext cx="2133600" cy="365125"/>
          </a:xfrm>
        </p:spPr>
        <p:txBody>
          <a:bodyPr/>
          <a:lstStyle/>
          <a:p>
            <a:pPr algn="r"/>
            <a:fld id="{4B4C5D0A-757F-4F16-907B-C1E618DAED6D}" type="datetime1">
              <a:rPr lang="en-US" sz="1000" b="1" smtClean="0"/>
              <a:pPr algn="r"/>
              <a:t>5/21/2020</a:t>
            </a:fld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783678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9283" y="317467"/>
            <a:ext cx="8229600" cy="1018735"/>
          </a:xfrm>
        </p:spPr>
        <p:txBody>
          <a:bodyPr>
            <a:noAutofit/>
          </a:bodyPr>
          <a:lstStyle/>
          <a:p>
            <a:pPr algn="l">
              <a:spcAft>
                <a:spcPts val="600"/>
              </a:spcAft>
            </a:pPr>
            <a:r>
              <a:rPr lang="en-US" sz="2400" b="1" dirty="0">
                <a:solidFill>
                  <a:schemeClr val="accent5"/>
                </a:solidFill>
              </a:rPr>
              <a:t>PROVIDER QUALITY</a:t>
            </a:r>
            <a:br>
              <a:rPr lang="en-US" sz="2400" b="1" dirty="0">
                <a:solidFill>
                  <a:schemeClr val="accent5"/>
                </a:solidFill>
              </a:rPr>
            </a:br>
            <a:r>
              <a:rPr lang="en-US" sz="1600" b="1" dirty="0">
                <a:solidFill>
                  <a:schemeClr val="accent5"/>
                </a:solidFill>
              </a:rPr>
              <a:t>Provide resources to early childhood professionals to help them enhance the quality of</a:t>
            </a:r>
            <a:r>
              <a:rPr lang="en-US" sz="1600" b="1" i="1" dirty="0">
                <a:solidFill>
                  <a:schemeClr val="accent5"/>
                </a:solidFill>
              </a:rPr>
              <a:t> </a:t>
            </a:r>
            <a:r>
              <a:rPr lang="en-US" sz="1600" b="1" dirty="0">
                <a:solidFill>
                  <a:schemeClr val="accent5"/>
                </a:solidFill>
              </a:rPr>
              <a:t>their ECE settings and their business practices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722106"/>
              </p:ext>
            </p:extLst>
          </p:nvPr>
        </p:nvGraphicFramePr>
        <p:xfrm>
          <a:off x="419283" y="1278877"/>
          <a:ext cx="8229600" cy="56213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76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STRATEGIC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</a:rPr>
                        <a:t> ACTIONS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2021 TARGETS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4167">
                <a:tc rowSpan="3">
                  <a:txBody>
                    <a:bodyPr/>
                    <a:lstStyle/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/>
                        <a:tabLst/>
                        <a:defRPr/>
                      </a:pPr>
                      <a:r>
                        <a:rPr lang="en-US" sz="1100" baseline="0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Enhance the capacity of child care administrators through in-depth learning experiences and peer support.</a:t>
                      </a:r>
                    </a:p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/>
                        <a:tabLst/>
                        <a:defRPr/>
                      </a:pPr>
                      <a:r>
                        <a:rPr lang="en-US" sz="1100" baseline="0" dirty="0">
                          <a:solidFill>
                            <a:schemeClr val="accent1"/>
                          </a:solidFill>
                        </a:rPr>
                        <a:t>Continue to improve teacher-child interactions and family engagement practices  in 4 and 5 star centers by providing coaching and technical assistance to teachers.</a:t>
                      </a:r>
                    </a:p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/>
                        <a:tabLst/>
                        <a:defRPr/>
                      </a:pPr>
                      <a:r>
                        <a:rPr lang="en-US" sz="1100" baseline="0" dirty="0">
                          <a:solidFill>
                            <a:schemeClr val="accent1"/>
                          </a:solidFill>
                        </a:rPr>
                        <a:t>Provide technical assistance and support to help centers prepare for licensure and re-licensure.</a:t>
                      </a:r>
                    </a:p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/>
                        <a:tabLst/>
                        <a:defRPr/>
                      </a:pPr>
                      <a:r>
                        <a:rPr lang="en-US" sz="1100" baseline="0" dirty="0">
                          <a:solidFill>
                            <a:schemeClr val="accent1"/>
                          </a:solidFill>
                        </a:rPr>
                        <a:t>Meet the assessed needs of early educators and administrators in Forsyth County to fulfill in-service training hours.</a:t>
                      </a:r>
                    </a:p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/>
                        <a:tabLst/>
                        <a:defRPr/>
                      </a:pPr>
                      <a:r>
                        <a:rPr lang="en-US" sz="1100" baseline="0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Explore ways to reach more comparable levels of compensation for high-performing, early childhood professionals across private and public classrooms settings through existing (e.g., WAGES, TEACH, SSFC Education incentives) programs, as well as new sources of funding.</a:t>
                      </a:r>
                    </a:p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/>
                        <a:tabLst/>
                        <a:defRPr/>
                      </a:pPr>
                      <a:r>
                        <a:rPr lang="en-US" sz="1100" i="0" baseline="0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Test ways to increase pipeline of qualified early childhood professionals, through improvements in education, compensation, and working conditions, </a:t>
                      </a:r>
                      <a:r>
                        <a:rPr lang="en-US" sz="1100" b="0" i="0" baseline="0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including working with state and local partners to establish ways to strengthen recruitment and retention of high performing teachers in private and public classrooms.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100" b="1" i="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Higher quality early education environments, as measured by environmental ratings, education points, and continuing </a:t>
                      </a:r>
                      <a:r>
                        <a:rPr lang="en-US" sz="1100" b="1" i="0" baseline="0" dirty="0" err="1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ed</a:t>
                      </a:r>
                      <a:r>
                        <a:rPr lang="en-US" sz="1100" b="1" i="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requirements of administrators and teachers, reduced substantiated A&amp;N reports, etc., toward the goal of </a:t>
                      </a:r>
                      <a:r>
                        <a:rPr lang="en-US" sz="1000" b="1" i="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90% of star-rated licensed centers achieving 4 or 5-star status. (what is current star-rated rate?)</a:t>
                      </a:r>
                    </a:p>
                    <a:p>
                      <a:pPr marL="228600" lvl="0" indent="-228600"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Font typeface="+mj-lt"/>
                        <a:buAutoNum type="arabicPeriod"/>
                      </a:pPr>
                      <a:r>
                        <a:rPr lang="en-US" sz="1100" b="1" i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Higher quality early childhood</a:t>
                      </a:r>
                      <a:r>
                        <a:rPr lang="en-US" sz="1100" b="1" i="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leadership, as measured by improvements in PAS and BAS scores and in star ratings, toward the goal of </a:t>
                      </a:r>
                      <a:r>
                        <a:rPr lang="en-US" sz="1000" b="1" i="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20% of administrators  in licensed 4 or 5 star centers to complete,  or be in the process of completing, the 18 -month Leadership Institute. </a:t>
                      </a:r>
                    </a:p>
                    <a:p>
                      <a:pPr marL="228600" lvl="0" indent="-228600"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Font typeface="+mj-lt"/>
                        <a:buAutoNum type="arabicPeriod"/>
                      </a:pPr>
                      <a:r>
                        <a:rPr lang="en-US" sz="1100" b="1" i="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Revenue generation, such as charging for some services to providers and families, creating categories of professional membership, etc. </a:t>
                      </a:r>
                    </a:p>
                    <a:p>
                      <a:pPr marL="228600" lvl="0" indent="-228600"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Font typeface="+mj-lt"/>
                        <a:buAutoNum type="arabicPeriod"/>
                      </a:pPr>
                      <a:r>
                        <a:rPr lang="en-US" sz="1100" b="1" i="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Higher performing teachers, as measured by participation in CLASS and coaching-related activities, toward the goal of </a:t>
                      </a:r>
                      <a:r>
                        <a:rPr lang="en-US" sz="1000" b="1" i="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up to 100 teachers having participated in coaching, and 85% demonstrating gains in one or more domains as measured by the CLASS.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1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ORGANIZATIONAL</a:t>
                      </a:r>
                      <a:r>
                        <a:rPr lang="en-US" sz="1600" b="1" baseline="0" dirty="0">
                          <a:solidFill>
                            <a:srgbClr val="FFFFFF"/>
                          </a:solidFill>
                        </a:rPr>
                        <a:t> OR 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BUDGET IMPLICATIONS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621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1200"/>
                        </a:spcBef>
                        <a:buFont typeface="+mj-lt"/>
                        <a:buAutoNum type="arabicPeriod"/>
                      </a:pPr>
                      <a:r>
                        <a:rPr lang="en-US" sz="9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Retain</a:t>
                      </a:r>
                      <a:r>
                        <a:rPr lang="en-US" sz="900" baseline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staff that meets NC Pre-K and NCPC qualifications to provide technical assistance to centers</a:t>
                      </a:r>
                    </a:p>
                    <a:p>
                      <a:pPr marL="228600" indent="-228600">
                        <a:spcBef>
                          <a:spcPts val="1200"/>
                        </a:spcBef>
                        <a:buFont typeface="+mj-lt"/>
                        <a:buAutoNum type="arabicPeriod"/>
                      </a:pPr>
                      <a:r>
                        <a:rPr lang="en-US" sz="900" i="0" baseline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Attract sources of funding to test ways to increase and retain qualified, high performing teachers</a:t>
                      </a:r>
                    </a:p>
                    <a:p>
                      <a:pPr marL="228600" indent="-228600">
                        <a:spcBef>
                          <a:spcPts val="1200"/>
                        </a:spcBef>
                        <a:buFont typeface="+mj-lt"/>
                        <a:buAutoNum type="arabicPeriod"/>
                      </a:pPr>
                      <a:r>
                        <a:rPr lang="en-US" sz="900" baseline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Regularly assess the needs of centers and educators to ensure the relevance of SSFC’s offerings</a:t>
                      </a:r>
                    </a:p>
                    <a:p>
                      <a:pPr>
                        <a:spcBef>
                          <a:spcPts val="1200"/>
                        </a:spcBef>
                      </a:pPr>
                      <a:endParaRPr lang="en-US" sz="11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0" y="6623315"/>
            <a:ext cx="9143999" cy="236330"/>
          </a:xfrm>
        </p:spPr>
        <p:txBody>
          <a:bodyPr/>
          <a:lstStyle/>
          <a:p>
            <a:r>
              <a:rPr lang="en-US" sz="1000" b="1" dirty="0">
                <a:solidFill>
                  <a:schemeClr val="accent3"/>
                </a:solidFill>
              </a:rPr>
              <a:t>Smart Start of Forsyth County Strategic Direction | 2017 – 2020 | </a:t>
            </a:r>
            <a:fld id="{D13791A7-0739-BB45-BF49-9D02EF7FB91F}" type="slidenum">
              <a:rPr lang="en-US" sz="1000" b="1" smtClean="0">
                <a:solidFill>
                  <a:schemeClr val="accent3"/>
                </a:solidFill>
              </a:rPr>
              <a:pPr/>
              <a:t>3</a:t>
            </a:fld>
            <a:endParaRPr lang="en-US" sz="1000" b="1" dirty="0">
              <a:solidFill>
                <a:schemeClr val="accent3"/>
              </a:solidFill>
            </a:endParaRPr>
          </a:p>
        </p:txBody>
      </p:sp>
      <p:pic>
        <p:nvPicPr>
          <p:cNvPr id="2" name="Picture 1" descr="smart-start-logo-600p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53" y="6127750"/>
            <a:ext cx="1012251" cy="4572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pPr algn="r"/>
            <a:fld id="{9646B887-8874-4BBB-A592-6B18CA1FB7AD}" type="datetime1">
              <a:rPr lang="en-US" sz="1000" b="1" smtClean="0"/>
              <a:pPr algn="r"/>
              <a:t>5/21/2020</a:t>
            </a:fld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058486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4191" y="145212"/>
            <a:ext cx="8797490" cy="1018735"/>
          </a:xfrm>
        </p:spPr>
        <p:txBody>
          <a:bodyPr>
            <a:noAutofit/>
          </a:bodyPr>
          <a:lstStyle/>
          <a:p>
            <a:pPr algn="l">
              <a:spcAft>
                <a:spcPts val="600"/>
              </a:spcAft>
            </a:pPr>
            <a:r>
              <a:rPr lang="en-US" sz="2400" b="1" dirty="0">
                <a:solidFill>
                  <a:schemeClr val="accent5"/>
                </a:solidFill>
              </a:rPr>
              <a:t>COMMUNITY COLLABORATION &amp; SYSTEM ALIGNMENT</a:t>
            </a:r>
            <a:br>
              <a:rPr lang="en-US" sz="2400" b="1" dirty="0">
                <a:solidFill>
                  <a:schemeClr val="accent5"/>
                </a:solidFill>
              </a:rPr>
            </a:br>
            <a:r>
              <a:rPr lang="en-US" sz="1400" b="1" dirty="0">
                <a:solidFill>
                  <a:schemeClr val="accent5"/>
                </a:solidFill>
              </a:rPr>
              <a:t>Participate in community collaboratives with the potential to generate enhanced system alignment and equity to benefit children and their families</a:t>
            </a:r>
            <a:endParaRPr lang="en-US" sz="1550" b="1" dirty="0">
              <a:solidFill>
                <a:schemeClr val="accent5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810376"/>
              </p:ext>
            </p:extLst>
          </p:nvPr>
        </p:nvGraphicFramePr>
        <p:xfrm>
          <a:off x="294191" y="1242247"/>
          <a:ext cx="8229600" cy="54413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7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2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720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STRATEGIC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</a:rPr>
                        <a:t> ACTIONS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2021 TARGETS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6566">
                <a:tc rowSpan="3">
                  <a:txBody>
                    <a:bodyPr/>
                    <a:lstStyle/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/>
                        <a:tabLst/>
                        <a:defRPr/>
                      </a:pPr>
                      <a:r>
                        <a:rPr lang="en-US" sz="1100" baseline="0" dirty="0">
                          <a:solidFill>
                            <a:schemeClr val="accent1"/>
                          </a:solidFill>
                        </a:rPr>
                        <a:t>Focus on </a:t>
                      </a:r>
                      <a:r>
                        <a:rPr lang="en-US" sz="1100" i="0" baseline="0" dirty="0">
                          <a:solidFill>
                            <a:schemeClr val="accent1"/>
                          </a:solidFill>
                        </a:rPr>
                        <a:t>service and policy initiatives that most align with our corporate vision and mission to improve and enhance access, coordination, and delivery of services </a:t>
                      </a:r>
                      <a:r>
                        <a:rPr lang="en-US" sz="1100" baseline="0" dirty="0">
                          <a:solidFill>
                            <a:schemeClr val="accent1"/>
                          </a:solidFill>
                        </a:rPr>
                        <a:t>such initiatives as Forsyth Family Voices, Forsyth Promise, NCPC-Funded Partners (DSPs), Help Me Grow, NC Pathways, NC Pre-K, and expansion of Forsyth Pre-K toward UPK.</a:t>
                      </a:r>
                    </a:p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/>
                        <a:tabLst/>
                        <a:defRPr/>
                      </a:pPr>
                      <a:r>
                        <a:rPr lang="en-US" sz="1100" i="0" baseline="0" dirty="0">
                          <a:solidFill>
                            <a:schemeClr val="accent1"/>
                          </a:solidFill>
                        </a:rPr>
                        <a:t>Finalize and </a:t>
                      </a:r>
                      <a:r>
                        <a:rPr lang="en-US" sz="1100" baseline="0" dirty="0">
                          <a:solidFill>
                            <a:schemeClr val="accent1"/>
                          </a:solidFill>
                        </a:rPr>
                        <a:t>use agreed criteria as a framework for choosing to participate in community initiatives.</a:t>
                      </a:r>
                    </a:p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/>
                        <a:tabLst/>
                        <a:defRPr/>
                      </a:pPr>
                      <a:r>
                        <a:rPr lang="en-US" sz="1100" i="0" baseline="0" dirty="0">
                          <a:solidFill>
                            <a:schemeClr val="accent1"/>
                          </a:solidFill>
                        </a:rPr>
                        <a:t>Clarify and continue to assess </a:t>
                      </a:r>
                      <a:r>
                        <a:rPr lang="en-US" sz="1100" baseline="0" dirty="0">
                          <a:solidFill>
                            <a:schemeClr val="accent1"/>
                          </a:solidFill>
                        </a:rPr>
                        <a:t>our goals and role (influencer, convener, </a:t>
                      </a:r>
                      <a:r>
                        <a:rPr lang="en-US" sz="1100" i="1" baseline="0" dirty="0">
                          <a:solidFill>
                            <a:schemeClr val="accent1"/>
                          </a:solidFill>
                        </a:rPr>
                        <a:t>or</a:t>
                      </a:r>
                      <a:r>
                        <a:rPr lang="en-US" sz="1100" baseline="0" dirty="0">
                          <a:solidFill>
                            <a:schemeClr val="accent1"/>
                          </a:solidFill>
                        </a:rPr>
                        <a:t> lead funder) in each community initiative in which we participate.</a:t>
                      </a:r>
                    </a:p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/>
                        <a:tabLst/>
                        <a:defRPr/>
                      </a:pPr>
                      <a:r>
                        <a:rPr lang="en-US" sz="1100" baseline="0" dirty="0">
                          <a:solidFill>
                            <a:schemeClr val="accent1"/>
                          </a:solidFill>
                        </a:rPr>
                        <a:t>Use our participation in community initiatives to position SSFC as a key champion for children birth to 8, with a priority on children birth to 5, and as a key </a:t>
                      </a:r>
                      <a:r>
                        <a:rPr lang="en-US" sz="1100" i="0" baseline="0" dirty="0">
                          <a:solidFill>
                            <a:schemeClr val="accent1"/>
                          </a:solidFill>
                        </a:rPr>
                        <a:t>catalyst </a:t>
                      </a:r>
                      <a:r>
                        <a:rPr lang="en-US" sz="1100" baseline="0" dirty="0">
                          <a:solidFill>
                            <a:schemeClr val="accent1"/>
                          </a:solidFill>
                        </a:rPr>
                        <a:t>for community collaboration and policy change </a:t>
                      </a:r>
                      <a:r>
                        <a:rPr lang="en-US" sz="1100" i="0" baseline="0" dirty="0">
                          <a:solidFill>
                            <a:schemeClr val="accent1"/>
                          </a:solidFill>
                        </a:rPr>
                        <a:t>to improve outcomes</a:t>
                      </a:r>
                      <a:r>
                        <a:rPr lang="en-US" sz="1100" i="1" baseline="0" dirty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US" sz="1100" baseline="0" dirty="0">
                          <a:solidFill>
                            <a:schemeClr val="accent1"/>
                          </a:solidFill>
                        </a:rPr>
                        <a:t>for children and families.</a:t>
                      </a:r>
                    </a:p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/>
                        <a:tabLst/>
                        <a:defRPr/>
                      </a:pPr>
                      <a:r>
                        <a:rPr lang="en-US" sz="1100" baseline="0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Equip  SSFC to  continue to serve as the lead administrative organization in the expansion toward universal pre-K in Forsyth County.</a:t>
                      </a:r>
                    </a:p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/>
                        <a:tabLst/>
                        <a:defRPr/>
                      </a:pPr>
                      <a:r>
                        <a:rPr lang="en-US" sz="1100" baseline="0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Make use of the Touchpoints and Bridges Out of Poverty trainings to build common vocabulary, and equity and service frameworks across key system partners.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100" baseline="0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lvl="0" indent="-228600" algn="l">
                        <a:spcBef>
                          <a:spcPts val="1200"/>
                        </a:spcBef>
                        <a:buClrTx/>
                        <a:buFont typeface="+mj-lt"/>
                        <a:buAutoNum type="arabicPeriod"/>
                      </a:pPr>
                      <a:r>
                        <a:rPr lang="en-US" sz="11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</a:t>
                      </a:r>
                      <a:r>
                        <a:rPr lang="en-US" sz="1100" b="1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mproved </a:t>
                      </a:r>
                      <a:r>
                        <a:rPr lang="en-US" sz="1100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coordination of services</a:t>
                      </a:r>
                      <a:r>
                        <a:rPr lang="en-US" sz="1100" b="1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for families and children in Forsyth County, e.g., </a:t>
                      </a:r>
                      <a:r>
                        <a:rPr lang="en-US" sz="1100" b="1" i="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reduced gaps in service, reduced unnecessary duplication of services, improved service delivery, improved transition of families and children across programs.</a:t>
                      </a:r>
                    </a:p>
                    <a:p>
                      <a:pPr marL="228600" lvl="0" indent="-228600" algn="l">
                        <a:spcBef>
                          <a:spcPts val="1200"/>
                        </a:spcBef>
                        <a:buClrTx/>
                        <a:buFont typeface="+mj-lt"/>
                        <a:buAutoNum type="arabicPeriod"/>
                      </a:pPr>
                      <a:r>
                        <a:rPr lang="en-US" sz="1100" b="1" kern="120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25% or more of families perceive that it is easy to access and retain </a:t>
                      </a:r>
                      <a:r>
                        <a:rPr lang="en-US" sz="1100" b="1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free or affordable early childhood education services for their children </a:t>
                      </a:r>
                      <a:r>
                        <a:rPr lang="en-US" sz="1100" b="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(Forsyth</a:t>
                      </a:r>
                      <a:r>
                        <a:rPr lang="en-US" sz="1100" b="0" kern="120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Family Voices)</a:t>
                      </a:r>
                      <a:endParaRPr lang="en-US" sz="1100" b="0" kern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spcBef>
                          <a:spcPts val="1200"/>
                        </a:spcBef>
                        <a:buClrTx/>
                        <a:buFont typeface="+mj-lt"/>
                        <a:buAutoNum type="arabicPeriod"/>
                      </a:pPr>
                      <a:r>
                        <a:rPr lang="en-US" sz="1100" b="1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An effective system for sharing data across agencies.</a:t>
                      </a:r>
                    </a:p>
                    <a:p>
                      <a:pPr marL="228600" indent="-228600">
                        <a:spcBef>
                          <a:spcPts val="1200"/>
                        </a:spcBef>
                        <a:buClrTx/>
                        <a:buFont typeface="+mj-lt"/>
                        <a:buAutoNum type="arabicPeriod"/>
                      </a:pPr>
                      <a:r>
                        <a:rPr lang="en-US" sz="1100" b="1" i="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Touchpoints training series equips a minimum of 150 professionals and volunteers from key organizations serving providers and families in Forsyth County.</a:t>
                      </a:r>
                    </a:p>
                    <a:p>
                      <a:pPr marL="228600" indent="-228600">
                        <a:spcBef>
                          <a:spcPts val="1200"/>
                        </a:spcBef>
                        <a:buClrTx/>
                        <a:buFont typeface="+mj-lt"/>
                        <a:buAutoNum type="arabicPeriod"/>
                      </a:pPr>
                      <a:r>
                        <a:rPr lang="en-US" sz="1100" b="1" i="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Bridges Out of Poverty training series equips up to 150 service providers and community leaders.  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10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ORGANIZATIONAL</a:t>
                      </a:r>
                      <a:r>
                        <a:rPr lang="en-US" sz="1600" b="1" baseline="0" dirty="0">
                          <a:solidFill>
                            <a:srgbClr val="FFFFFF"/>
                          </a:solidFill>
                        </a:rPr>
                        <a:t> OR 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BUDGET IMPLICATIONS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167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Maintain records of the time</a:t>
                      </a:r>
                      <a:r>
                        <a:rPr lang="en-US" sz="1000" baseline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spent on the development and implementation of community initiatives and develop ways to effectively staff SSFC’s participation in each initiative.</a:t>
                      </a:r>
                    </a:p>
                    <a:p>
                      <a:pPr marL="228600" indent="-228600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 baseline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Staff and board leadership use Community Initiative Criteria to guide participation in community initiatives.</a:t>
                      </a:r>
                    </a:p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000" baseline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Routinely communicate the value of SSFC’s participation in community initiatives in staff and board meetings.</a:t>
                      </a:r>
                    </a:p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" y="6483306"/>
            <a:ext cx="9144000" cy="365125"/>
          </a:xfrm>
        </p:spPr>
        <p:txBody>
          <a:bodyPr/>
          <a:lstStyle/>
          <a:p>
            <a:r>
              <a:rPr lang="en-US" sz="1000" b="1" dirty="0">
                <a:solidFill>
                  <a:schemeClr val="accent3"/>
                </a:solidFill>
              </a:rPr>
              <a:t>Smart Start of Forsyth County Strategic Direction | 2017 – 2020 | </a:t>
            </a:r>
            <a:fld id="{D13791A7-0739-BB45-BF49-9D02EF7FB91F}" type="slidenum">
              <a:rPr lang="en-US" sz="1000" b="1" smtClean="0">
                <a:solidFill>
                  <a:schemeClr val="accent3"/>
                </a:solidFill>
              </a:rPr>
              <a:pPr/>
              <a:t>4</a:t>
            </a:fld>
            <a:endParaRPr lang="en-US" sz="1000" b="1" dirty="0">
              <a:solidFill>
                <a:schemeClr val="accent3"/>
              </a:solidFill>
            </a:endParaRPr>
          </a:p>
        </p:txBody>
      </p:sp>
      <p:pic>
        <p:nvPicPr>
          <p:cNvPr id="2" name="Picture 1" descr="smart-start-logo-600p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56" y="6127750"/>
            <a:ext cx="1012251" cy="4572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83306"/>
            <a:ext cx="2133600" cy="365125"/>
          </a:xfrm>
        </p:spPr>
        <p:txBody>
          <a:bodyPr/>
          <a:lstStyle/>
          <a:p>
            <a:pPr algn="r"/>
            <a:fld id="{5E031C20-F76B-42F6-9BF6-6F938CE090A8}" type="datetime1">
              <a:rPr lang="en-US" sz="1000" b="1" smtClean="0"/>
              <a:pPr algn="r"/>
              <a:t>5/21/2020</a:t>
            </a:fld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481290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9283" y="317467"/>
            <a:ext cx="8229600" cy="1018735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chemeClr val="accent5"/>
                </a:solidFill>
              </a:rPr>
              <a:t>ORGANIZATIONAL CAPACITY &amp; GROWTH</a:t>
            </a:r>
            <a:br>
              <a:rPr lang="en-US" sz="2400" b="1" dirty="0">
                <a:solidFill>
                  <a:schemeClr val="accent5"/>
                </a:solidFill>
              </a:rPr>
            </a:br>
            <a:r>
              <a:rPr lang="en-US" sz="1600" b="1" dirty="0">
                <a:solidFill>
                  <a:schemeClr val="accent5"/>
                </a:solidFill>
              </a:rPr>
              <a:t>Develop the financial resources and internal capacity so that SSFC has sufficient expertise, resources, and relationships to engage successfully in service and system alignment initiatives. </a:t>
            </a:r>
            <a:endParaRPr lang="en-US" sz="1600" dirty="0">
              <a:solidFill>
                <a:schemeClr val="accent5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543837"/>
              </p:ext>
            </p:extLst>
          </p:nvPr>
        </p:nvGraphicFramePr>
        <p:xfrm>
          <a:off x="439386" y="1538226"/>
          <a:ext cx="8229600" cy="56058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972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STRATEGIC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</a:rPr>
                        <a:t> ACTIONS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2021 TARGETS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8389">
                <a:tc rowSpan="3">
                  <a:txBody>
                    <a:bodyPr/>
                    <a:lstStyle/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/>
                        <a:tabLst/>
                        <a:defRPr/>
                      </a:pPr>
                      <a:r>
                        <a:rPr lang="en-US" sz="1100" baseline="0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Better articulate the role and impact of SSFC, and regularly market this case to key stakeholders, such as community leaders, potential donors, families, providers, corporate sponsors, etc.</a:t>
                      </a:r>
                      <a:r>
                        <a:rPr lang="en-US" sz="1100" baseline="0" dirty="0">
                          <a:solidFill>
                            <a:schemeClr val="accent1"/>
                          </a:solidFill>
                        </a:rPr>
                        <a:t> </a:t>
                      </a:r>
                    </a:p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/>
                        <a:tabLst/>
                        <a:defRPr/>
                      </a:pPr>
                      <a:r>
                        <a:rPr lang="en-US" sz="1100" baseline="0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Build out SSFC’s development capacity thru efforts, such as hosting an annual event that attracts corporate sponsors and community leaders; conducting an annual community giving campaign during the Week of the Young Child or at another time of year; seeking grants to support strategic actions not covered by NCPC and NC Pre-K; charging for some services to providers and families; participate in the 25</a:t>
                      </a:r>
                      <a:r>
                        <a:rPr lang="en-US" sz="1100" baseline="30000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</a:t>
                      </a:r>
                      <a:r>
                        <a:rPr lang="en-US" sz="1100" baseline="0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anniversary celebrations of both NCPC and SSFC. Based upon lessons learned, support with sufficient capacity.</a:t>
                      </a:r>
                    </a:p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/>
                        <a:tabLst/>
                        <a:defRPr/>
                      </a:pPr>
                      <a:r>
                        <a:rPr lang="en-US" sz="1100" baseline="0" dirty="0">
                          <a:solidFill>
                            <a:schemeClr val="accent1"/>
                          </a:solidFill>
                        </a:rPr>
                        <a:t>Cultivate an engaged and trained corps of volunteers including parents, providers, and community members that can support SSFC in community outreach and other endeavors.</a:t>
                      </a:r>
                    </a:p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/>
                        <a:tabLst/>
                        <a:defRPr/>
                      </a:pPr>
                      <a:r>
                        <a:rPr lang="en-US" sz="1100" i="0" baseline="0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Strengthen SSFC’s systems for personnel development, motivation, and compensation, as well as strategies for leadership development, transition, and succession planning among volunteers and professional staff.</a:t>
                      </a:r>
                    </a:p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/>
                        <a:tabLst/>
                        <a:defRPr/>
                      </a:pPr>
                      <a:r>
                        <a:rPr lang="en-US" sz="1100" i="0" baseline="0" dirty="0">
                          <a:solidFill>
                            <a:schemeClr val="accent1"/>
                          </a:solidFill>
                        </a:rPr>
                        <a:t>Develop robust systems at the board and staff level to routinely assess capacity, priorities, and commitments, and realign as appropriate.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100" baseline="0" dirty="0">
                        <a:solidFill>
                          <a:schemeClr val="accent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100" baseline="0" dirty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100" baseline="0" dirty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100" baseline="0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100" b="1" i="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$300,000 in annual revenues for </a:t>
                      </a:r>
                      <a:r>
                        <a:rPr lang="en-US" sz="1100" b="1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restricted and unrestricted purposes ($200K &amp; 100K, respectively) from Non-NCPC and Non NC Pre-K sources.</a:t>
                      </a:r>
                    </a:p>
                    <a:p>
                      <a:pPr marL="228600" marR="0" lvl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Local power-structure analysis Improve awareness of the role of SSFC in the early childhood system among the most influential business, civic, and faith leaders in Forsyth County.</a:t>
                      </a:r>
                    </a:p>
                    <a:p>
                      <a:pPr marL="228600" marR="0" lvl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 trained &amp; motivated corps of volunteers routinely assists with community outreach events.</a:t>
                      </a:r>
                    </a:p>
                    <a:p>
                      <a:pPr marL="228600" marR="0" lvl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System of dashboards to assist in organizational governance and program management toward  meeting important 2021 targets.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1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ORGANIZATIONAL</a:t>
                      </a:r>
                      <a:r>
                        <a:rPr lang="en-US" sz="1600" b="1" baseline="0" dirty="0">
                          <a:solidFill>
                            <a:srgbClr val="FFFFFF"/>
                          </a:solidFill>
                        </a:rPr>
                        <a:t> OR 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BUDGET IMPLICATIONS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893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1200"/>
                        </a:spcBef>
                        <a:buFont typeface="+mj-lt"/>
                        <a:buAutoNum type="arabicPeriod"/>
                      </a:pPr>
                      <a:r>
                        <a:rPr lang="en-US" sz="1100" i="0" baseline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Grow staff capacity to integrate development and communications activities into all program work.</a:t>
                      </a:r>
                    </a:p>
                    <a:p>
                      <a:pPr marL="228600" indent="-228600">
                        <a:spcBef>
                          <a:spcPts val="1200"/>
                        </a:spcBef>
                        <a:buFont typeface="+mj-lt"/>
                        <a:buAutoNum type="arabicPeriod"/>
                      </a:pPr>
                      <a:r>
                        <a:rPr lang="en-US" sz="11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Fund a development and communication professional to design</a:t>
                      </a:r>
                      <a:r>
                        <a:rPr lang="en-US" sz="1100" baseline="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and implement development, communication, and marketing  strategies.</a:t>
                      </a:r>
                    </a:p>
                    <a:p>
                      <a:pPr marL="228600" indent="-228600">
                        <a:spcBef>
                          <a:spcPts val="1200"/>
                        </a:spcBef>
                        <a:buFont typeface="+mj-lt"/>
                        <a:buAutoNum type="arabicPeriod"/>
                      </a:pPr>
                      <a:r>
                        <a:rPr lang="en-US" sz="1100" baseline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Better engage board members  and other volunteers as ambassadors and fundraisers for SSFC</a:t>
                      </a:r>
                    </a:p>
                    <a:p>
                      <a:pPr>
                        <a:spcBef>
                          <a:spcPts val="1200"/>
                        </a:spcBef>
                      </a:pPr>
                      <a:endParaRPr lang="en-US" sz="11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" y="6502249"/>
            <a:ext cx="9144000" cy="365125"/>
          </a:xfrm>
        </p:spPr>
        <p:txBody>
          <a:bodyPr/>
          <a:lstStyle/>
          <a:p>
            <a:r>
              <a:rPr lang="en-US" sz="1000" b="1" dirty="0">
                <a:solidFill>
                  <a:schemeClr val="accent3"/>
                </a:solidFill>
              </a:rPr>
              <a:t>Smart Start of Forsyth County Strategic Direction | 2017 – 2020 | </a:t>
            </a:r>
            <a:fld id="{D13791A7-0739-BB45-BF49-9D02EF7FB91F}" type="slidenum">
              <a:rPr lang="en-US" sz="1000" b="1" smtClean="0">
                <a:solidFill>
                  <a:schemeClr val="accent3"/>
                </a:solidFill>
              </a:rPr>
              <a:pPr/>
              <a:t>5</a:t>
            </a:fld>
            <a:endParaRPr lang="en-US" sz="1000" b="1" dirty="0">
              <a:solidFill>
                <a:schemeClr val="accent3"/>
              </a:solidFill>
            </a:endParaRPr>
          </a:p>
        </p:txBody>
      </p:sp>
      <p:pic>
        <p:nvPicPr>
          <p:cNvPr id="2" name="Picture 1" descr="smart-start-logo-600p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75" y="6084651"/>
            <a:ext cx="1012251" cy="4572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39386" y="6492875"/>
            <a:ext cx="2133600" cy="365125"/>
          </a:xfrm>
        </p:spPr>
        <p:txBody>
          <a:bodyPr/>
          <a:lstStyle/>
          <a:p>
            <a:pPr algn="r"/>
            <a:fld id="{B5872259-4266-4808-858B-057902C0AD5A}" type="datetime1">
              <a:rPr lang="en-US" sz="1000" b="1" smtClean="0"/>
              <a:pPr algn="r"/>
              <a:t>5/21/2020</a:t>
            </a:fld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249667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/>
          <a:p>
            <a:r>
              <a:rPr lang="en-US" dirty="0"/>
              <a:t>CRITERIA FOR CONSIDERING COMMUNITY INITIATIVES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500" dirty="0"/>
              <a:t>Members reviewed staff participation spreadsheet and SSFC’s Strategic Framework, and developed the following criteria for prioritizing partnerships and initiatives:</a:t>
            </a:r>
          </a:p>
          <a:p>
            <a:pPr marL="0" indent="0">
              <a:spcBef>
                <a:spcPts val="600"/>
              </a:spcBef>
              <a:buNone/>
            </a:pPr>
            <a:endParaRPr lang="en-US" sz="2500" dirty="0"/>
          </a:p>
          <a:p>
            <a:pPr lvl="0">
              <a:spcBef>
                <a:spcPts val="600"/>
              </a:spcBef>
            </a:pPr>
            <a:r>
              <a:rPr lang="en-US" sz="2500" dirty="0"/>
              <a:t>Does the initiative or partnership support young children and their families and align with SSFC’s mission?</a:t>
            </a:r>
          </a:p>
          <a:p>
            <a:pPr lvl="0">
              <a:spcBef>
                <a:spcPts val="600"/>
              </a:spcBef>
            </a:pPr>
            <a:r>
              <a:rPr lang="en-US" sz="2500" dirty="0"/>
              <a:t>Does the initiative or partnership support children birth to 8 years, with a priority on children birth to 5 years?</a:t>
            </a:r>
          </a:p>
          <a:p>
            <a:pPr lvl="0">
              <a:spcBef>
                <a:spcPts val="600"/>
              </a:spcBef>
            </a:pPr>
            <a:r>
              <a:rPr lang="en-US" sz="2500" dirty="0"/>
              <a:t>Is there a gap in services?  Is there a need for the initiative or partnership?</a:t>
            </a:r>
          </a:p>
          <a:p>
            <a:pPr lvl="0">
              <a:spcBef>
                <a:spcPts val="600"/>
              </a:spcBef>
            </a:pPr>
            <a:r>
              <a:rPr lang="en-US" sz="2500" dirty="0"/>
              <a:t>Do we have staff/financial/facility capacity to engage in initiative or partnership? Staff expertise?</a:t>
            </a:r>
          </a:p>
          <a:p>
            <a:pPr lvl="0">
              <a:spcBef>
                <a:spcPts val="600"/>
              </a:spcBef>
            </a:pPr>
            <a:r>
              <a:rPr lang="en-US" sz="2500" dirty="0"/>
              <a:t>How reliable are the partners in the partnership or initiative to achieve the goals of the initiative? </a:t>
            </a:r>
          </a:p>
          <a:p>
            <a:pPr lvl="0">
              <a:spcBef>
                <a:spcPts val="600"/>
              </a:spcBef>
            </a:pPr>
            <a:r>
              <a:rPr lang="en-US" sz="2500" dirty="0"/>
              <a:t>How strong are the current inter-organizational relationships among the partners, and how important is strengthening any particular inter-organizational tie(s)?</a:t>
            </a:r>
          </a:p>
          <a:p>
            <a:pPr lvl="0">
              <a:spcBef>
                <a:spcPts val="600"/>
              </a:spcBef>
            </a:pPr>
            <a:r>
              <a:rPr lang="en-US" sz="2500" dirty="0"/>
              <a:t>How likely is the partnership or initiative to be effective? When &amp; how is its effectiveness measured? Is it evidence-based or evidence informed?</a:t>
            </a:r>
          </a:p>
          <a:p>
            <a:pPr lvl="0">
              <a:spcBef>
                <a:spcPts val="600"/>
              </a:spcBef>
            </a:pPr>
            <a:r>
              <a:rPr lang="en-US" sz="2500" dirty="0"/>
              <a:t>How viable is the partnership or initiative?  Is there dedicated public and private funding for all elements of the system?  Is it sustainable?</a:t>
            </a:r>
          </a:p>
          <a:p>
            <a:pPr lvl="0">
              <a:spcBef>
                <a:spcPts val="600"/>
              </a:spcBef>
            </a:pPr>
            <a:r>
              <a:rPr lang="en-US" sz="2500" dirty="0"/>
              <a:t>How clear, transparent, or unambiguous is the initiative‘s equity component?</a:t>
            </a:r>
          </a:p>
          <a:p>
            <a:pPr lvl="0">
              <a:spcBef>
                <a:spcPts val="600"/>
              </a:spcBef>
            </a:pPr>
            <a:r>
              <a:rPr lang="en-US" sz="2500" dirty="0"/>
              <a:t>Does the initiative or partnership have measurable outcomes that align with SSFC’s vision and mission?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71477"/>
            <a:ext cx="2133600" cy="365125"/>
          </a:xfrm>
        </p:spPr>
        <p:txBody>
          <a:bodyPr/>
          <a:lstStyle/>
          <a:p>
            <a:pPr algn="r"/>
            <a:fld id="{14FF05BB-E970-420D-AA98-9623DD271E85}" type="datetime1">
              <a:rPr lang="en-US" sz="1000" b="1" smtClean="0"/>
              <a:pPr algn="r"/>
              <a:t>5/21/2020</a:t>
            </a:fld>
            <a:endParaRPr lang="en-US" sz="1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9144000" cy="365125"/>
          </a:xfrm>
        </p:spPr>
        <p:txBody>
          <a:bodyPr/>
          <a:lstStyle/>
          <a:p>
            <a:r>
              <a:rPr lang="en-US" dirty="0"/>
              <a:t>Smart Start of Forsyth County Strategic Direction | 2017 – 2020 | </a:t>
            </a:r>
            <a:fld id="{98F01907-66E3-9E40-9597-B23B618C6E3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48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10830</TotalTime>
  <Words>2220</Words>
  <Application>Microsoft Office PowerPoint</Application>
  <PresentationFormat>On-screen Show (4:3)</PresentationFormat>
  <Paragraphs>136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</vt:lpstr>
      <vt:lpstr>Office Theme</vt:lpstr>
      <vt:lpstr>1_Office Theme</vt:lpstr>
      <vt:lpstr>PowerPoint Presentation</vt:lpstr>
      <vt:lpstr>FAMILY ENGAGEMENT Facilitate the engagement of families and ease of access for families to early childhood resources and services that meet their needs</vt:lpstr>
      <vt:lpstr>PROVIDER QUALITY Provide resources to early childhood professionals to help them enhance the quality of their ECE settings and their business practices</vt:lpstr>
      <vt:lpstr>COMMUNITY COLLABORATION &amp; SYSTEM ALIGNMENT Participate in community collaboratives with the potential to generate enhanced system alignment and equity to benefit children and their families</vt:lpstr>
      <vt:lpstr>ORGANIZATIONAL CAPACITY &amp; GROWTH Develop the financial resources and internal capacity so that SSFC has sufficient expertise, resources, and relationships to engage successfully in service and system alignment initiatives. </vt:lpstr>
      <vt:lpstr>CRITERIA FOR CONSIDERING COMMUNITY INITIATIVES</vt:lpstr>
    </vt:vector>
  </TitlesOfParts>
  <Company>Third Space Studio,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Meredith Emmett</dc:creator>
  <cp:lastModifiedBy>Ashley Martin</cp:lastModifiedBy>
  <cp:revision>124</cp:revision>
  <cp:lastPrinted>2017-08-11T17:38:21Z</cp:lastPrinted>
  <dcterms:created xsi:type="dcterms:W3CDTF">2017-08-01T14:30:50Z</dcterms:created>
  <dcterms:modified xsi:type="dcterms:W3CDTF">2020-05-21T16:33:44Z</dcterms:modified>
</cp:coreProperties>
</file>